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5" r:id="rId3"/>
    <p:sldId id="257" r:id="rId4"/>
    <p:sldId id="263" r:id="rId5"/>
    <p:sldId id="258" r:id="rId6"/>
    <p:sldId id="259" r:id="rId7"/>
    <p:sldId id="271" r:id="rId8"/>
    <p:sldId id="261" r:id="rId9"/>
    <p:sldId id="260" r:id="rId10"/>
    <p:sldId id="272" r:id="rId11"/>
    <p:sldId id="262" r:id="rId12"/>
    <p:sldId id="266" r:id="rId13"/>
    <p:sldId id="264" r:id="rId14"/>
    <p:sldId id="269" r:id="rId15"/>
    <p:sldId id="270" r:id="rId16"/>
    <p:sldId id="267" r:id="rId17"/>
  </p:sldIdLst>
  <p:sldSz cx="9144000" cy="5143500" type="screen16x9"/>
  <p:notesSz cx="6797675" cy="9926638"/>
  <p:embeddedFontLst>
    <p:embeddedFont>
      <p:font typeface="Baskerville Old Face" panose="02020602080505020303" pitchFamily="18" charset="0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Lato Light" panose="020F0502020204030203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1C0C96"/>
    <a:srgbClr val="009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17462354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174623544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5a554db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f5a554dbf_0_2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84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5a554db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f5a554dbf_0_36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5a554dbf_0_37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955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5a554db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5a554dbf_0_30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5a554db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5a554dbf_0_30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058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5a554db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5a554dbf_0_30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45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f5a554dbf_0_3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5a554db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5a554db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5a554dbf_0_37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5a554db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5a554dbf_0_2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5a554d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5a554dbf_0_17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5a554d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5a554dbf_0_17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04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5a554db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f5a554dbf_0_2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5d7f8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5d7f86eb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4042275"/>
            <a:ext cx="9143999" cy="11012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547845">
            <a:off x="134798" y="3436628"/>
            <a:ext cx="1753517" cy="156110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023110" y="2903220"/>
            <a:ext cx="4676025" cy="179438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PROJEKT:</a:t>
            </a:r>
            <a:r>
              <a:rPr lang="bs-Latn-BA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“MIROVNO</a:t>
            </a:r>
            <a:r>
              <a:rPr lang="bs-Latn-BA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OBRAZOVANJE“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RADIONICA:“</a:t>
            </a:r>
            <a:r>
              <a:rPr lang="bs-Latn-BA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KOMUNIKACIJA</a:t>
            </a:r>
            <a:r>
              <a:rPr lang="bs-Latn-BA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s-Latn-BA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STEROTIPI</a:t>
            </a:r>
            <a:r>
              <a:rPr lang="bs-Latn-BA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PREDRASUDE</a:t>
            </a:r>
            <a:r>
              <a:rPr lang="bs-Latn-BA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3110" y="96188"/>
            <a:ext cx="4657278" cy="32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CE69840-B3DA-6A4D-317B-41641526EFFE}"/>
              </a:ext>
            </a:extLst>
          </p:cNvPr>
          <p:cNvSpPr/>
          <p:nvPr/>
        </p:nvSpPr>
        <p:spPr>
          <a:xfrm rot="20599125">
            <a:off x="6881166" y="540262"/>
            <a:ext cx="1998356" cy="169190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71CF004-F998-9D15-59E1-4A400C50C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787" y="860467"/>
            <a:ext cx="1207113" cy="84132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9A334BF-C65D-D4B8-A607-885C7C3DA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04" y="3800413"/>
            <a:ext cx="1207113" cy="8413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00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D473EB-0A4A-D396-9569-CE7DA63B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" y="8393"/>
            <a:ext cx="9144000" cy="835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02A6FC-01B1-2324-B8D5-0ED2DAB4F4A7}"/>
              </a:ext>
            </a:extLst>
          </p:cNvPr>
          <p:cNvSpPr txBox="1"/>
          <p:nvPr/>
        </p:nvSpPr>
        <p:spPr>
          <a:xfrm>
            <a:off x="-114300" y="1201113"/>
            <a:ext cx="9258299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ea typeface="+mn-e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kumimoji="0" lang="bs-Latn-B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Arial"/>
              <a:sym typeface="Arial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ea typeface="+mn-e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lang="bs-Latn-BA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+mn-ea"/>
              </a:rPr>
              <a:t>-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U redu - reče Sokrat.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- Dakle, ne znaš zasigurno da li je to istina ili nije. Probajmo s drugim sitom. Sitom dobrote. Želiš li da mi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ispričaš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 nešto </a:t>
            </a:r>
            <a:r>
              <a:rPr kumimoji="0" lang="bs-Latn-BA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dobro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o mom prijatelju? - Ne, upravo suprotno...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- Znači tako - nastavi Sokrat, želiš da mi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ispričaš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 nešto loše o njemu, ali ne znaš da li je to istina. No, još uvijek možeš napraviti test, na raspolaganju ti je još jedno sito. Sito upotrebljivosti. Da li će mi </a:t>
            </a:r>
            <a:r>
              <a:rPr kumimoji="0" lang="bs-Latn-BA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koristiti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 to što bi želio da mi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ispričaš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 o mom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prijtelju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?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Tx/>
              <a:buChar char="-"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U stvari, ne...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Tx/>
              <a:buChar char="-"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Dakle -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zaključio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 je Sokrat, ukoliko želiš da mi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ispričaš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 nešto za šta ne znaš da li je istinito, nije dobro niti korisno, zašto bi uopšte morao išta da mi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ispričaš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?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Tx/>
              <a:buChar char="-"/>
              <a:tabLst/>
              <a:defRPr/>
            </a:pPr>
            <a:endParaRPr lang="bs-Latn-BA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ea typeface="+mn-ea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Tx/>
              <a:buChar char="-"/>
              <a:tabLst/>
              <a:defRPr/>
            </a:pPr>
            <a:endParaRPr kumimoji="0" lang="bs-Latn-B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Arial"/>
              <a:sym typeface="Arial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Tx/>
              <a:buChar char="-"/>
              <a:tabLst/>
              <a:defRPr/>
            </a:pPr>
            <a:endParaRPr lang="bs-Latn-BA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ea typeface="+mn-ea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Tx/>
              <a:buChar char="-"/>
              <a:tabLst/>
              <a:defRPr/>
            </a:pPr>
            <a:endParaRPr kumimoji="0" lang="bs-Latn-B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Arial"/>
              <a:sym typeface="Arial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Tx/>
              <a:buChar char="-"/>
              <a:tabLst/>
              <a:defRPr/>
            </a:pPr>
            <a:endParaRPr lang="bs-Latn-BA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ea typeface="+mn-ea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Tx/>
              <a:buChar char="-"/>
              <a:tabLst/>
              <a:defRPr/>
            </a:pPr>
            <a:endParaRPr kumimoji="0" lang="bs-Latn-B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Arial"/>
              <a:sym typeface="Arial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Tx/>
              <a:buChar char="-"/>
              <a:tabLst/>
              <a:defRPr/>
            </a:pPr>
            <a:endParaRPr kumimoji="0" lang="bs-Latn-B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Oblačić s mislima: oblak 4">
            <a:extLst>
              <a:ext uri="{FF2B5EF4-FFF2-40B4-BE49-F238E27FC236}">
                <a16:creationId xmlns:a16="http://schemas.microsoft.com/office/drawing/2014/main" id="{07A5CE1E-C66B-098F-C021-44B2A05C6180}"/>
              </a:ext>
            </a:extLst>
          </p:cNvPr>
          <p:cNvSpPr/>
          <p:nvPr/>
        </p:nvSpPr>
        <p:spPr>
          <a:xfrm>
            <a:off x="3188970" y="851938"/>
            <a:ext cx="2686050" cy="1494514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4340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 rot="503986">
            <a:off x="265514" y="1246448"/>
            <a:ext cx="5933006" cy="33674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 T E R E O T I P I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Jedna od prihvaćenih definicija stereotipa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glasi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: “Standardizirana mentalna slika koju prihvaćaju članovi određene grupe te predstavlja pojednostavljeno mišljenje,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pristrasan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stav ili nekritičku procjenu.”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Stereotipi su ponekad i negativni .  Afroamerikanci su često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stereotipizirani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kao “ovisnici o drogama”,  podaci pokazuju kako u Americi puno veći broj bijelaca konzumira droge.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Ako na trenutak zanemarimo moguće ishode, stereotipi mogu imati pozitivne i negativne karakteristike. Također, općenito je točno da su sve grupe na neki način pozitivno i negativno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stereotipizirane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Primjerice, u Americi su bijelci istovremeno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stereotipizirani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kao pametni (pozitivna karakteristika) i “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neatletski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” (negativna karakteristika).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B445A7-F1A3-9835-1289-D85972DD2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124"/>
            <a:ext cx="9144000" cy="83515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01B7164-973F-E41C-FEED-A092BC12D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8079">
            <a:off x="6404434" y="1763671"/>
            <a:ext cx="2775364" cy="3495136"/>
          </a:xfrm>
          <a:prstGeom prst="rect">
            <a:avLst/>
          </a:prstGeom>
        </p:spPr>
      </p:pic>
      <p:sp>
        <p:nvSpPr>
          <p:cNvPr id="4" name="Oblačić s mislima: oblak 3">
            <a:extLst>
              <a:ext uri="{FF2B5EF4-FFF2-40B4-BE49-F238E27FC236}">
                <a16:creationId xmlns:a16="http://schemas.microsoft.com/office/drawing/2014/main" id="{661DF4E9-0DF2-6D52-F767-EFBF046977A2}"/>
              </a:ext>
            </a:extLst>
          </p:cNvPr>
          <p:cNvSpPr/>
          <p:nvPr/>
        </p:nvSpPr>
        <p:spPr>
          <a:xfrm>
            <a:off x="5589270" y="959358"/>
            <a:ext cx="1965960" cy="83515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RAZGOVOR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20"/>
          <p:cNvGrpSpPr/>
          <p:nvPr/>
        </p:nvGrpSpPr>
        <p:grpSpPr>
          <a:xfrm rot="237397">
            <a:off x="96594" y="1052515"/>
            <a:ext cx="6437639" cy="3976491"/>
            <a:chOff x="2465077" y="1159511"/>
            <a:chExt cx="4196100" cy="3282300"/>
          </a:xfrm>
        </p:grpSpPr>
        <p:sp>
          <p:nvSpPr>
            <p:cNvPr id="132" name="Google Shape;132;p20"/>
            <p:cNvSpPr/>
            <p:nvPr/>
          </p:nvSpPr>
          <p:spPr>
            <a:xfrm>
              <a:off x="2465077" y="1159511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 txBox="1"/>
            <p:nvPr/>
          </p:nvSpPr>
          <p:spPr>
            <a:xfrm rot="366">
              <a:off x="3162968" y="1203948"/>
              <a:ext cx="2818500" cy="506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s-Latn-BA" sz="1600" b="1" dirty="0">
                  <a:solidFill>
                    <a:srgbClr val="4343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	NASTAVNI LISTIĆ:</a:t>
              </a:r>
              <a:endParaRPr sz="1600" b="1" dirty="0"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endParaRPr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5400FF60-3F40-D453-8FD9-307E7BFBB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C31105-2733-F6FF-6790-A41A1B62B91A}"/>
              </a:ext>
            </a:extLst>
          </p:cNvPr>
          <p:cNvSpPr txBox="1"/>
          <p:nvPr/>
        </p:nvSpPr>
        <p:spPr>
          <a:xfrm rot="294394">
            <a:off x="80385" y="1435921"/>
            <a:ext cx="6411132" cy="446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AutoNum type="arabicPeriod"/>
              <a:tabLst/>
              <a:defRPr/>
            </a:pPr>
            <a:r>
              <a:rPr lang="bs-Latn-BA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Navedite primjer negativnog stereotipa o nekoj manjinskoj skupini ili narodu.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AutoNum type="arabicPeriod"/>
              <a:tabLst/>
              <a:defRPr/>
            </a:pPr>
            <a:r>
              <a:rPr lang="bs-Latn-BA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Navedite primjer pozitivnog </a:t>
            </a:r>
            <a:r>
              <a:rPr lang="bs-Latn-BA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stereotipia</a:t>
            </a:r>
            <a:r>
              <a:rPr lang="bs-Latn-BA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 nekoj </a:t>
            </a:r>
            <a:r>
              <a:rPr lang="bs-Latn-BA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manjisnkojs</a:t>
            </a:r>
            <a:r>
              <a:rPr lang="bs-Latn-BA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kupini ili narodu.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AutoNum type="arabicPeriod"/>
              <a:tabLst/>
              <a:defRPr/>
            </a:pPr>
            <a:r>
              <a:rPr lang="bs-Latn-BA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Navedite primjer rodnog pozitivnog i negativnog stereotipa.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AutoNum type="arabicPeriod"/>
              <a:tabLst/>
              <a:defRPr/>
            </a:pPr>
            <a:r>
              <a:rPr lang="bs-Latn-BA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Osmisliti dijalog</a:t>
            </a:r>
            <a:r>
              <a:rPr lang="bs-Latn-BA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(ASERTIVNE, PASIVNE, AGRESIVNE I PASIVNO-AGRESIVNOG TIPA KOMUNIKACIJE).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kumimoji="0" lang="bs-Latn-B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kumimoji="0" lang="bs-Latn-B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blačić s mislima: oblak 4">
            <a:extLst>
              <a:ext uri="{FF2B5EF4-FFF2-40B4-BE49-F238E27FC236}">
                <a16:creationId xmlns:a16="http://schemas.microsoft.com/office/drawing/2014/main" id="{CBFBCACA-36EC-57D1-6D56-5EB63215E2BC}"/>
              </a:ext>
            </a:extLst>
          </p:cNvPr>
          <p:cNvSpPr/>
          <p:nvPr/>
        </p:nvSpPr>
        <p:spPr>
          <a:xfrm>
            <a:off x="6233696" y="851322"/>
            <a:ext cx="2498824" cy="1694301"/>
          </a:xfrm>
          <a:prstGeom prst="cloudCallout">
            <a:avLst>
              <a:gd name="adj1" fmla="val -77976"/>
              <a:gd name="adj2" fmla="val 1206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J E Ž B 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AF2738C-F04F-3835-C123-CEC1B8783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0080">
            <a:off x="6633386" y="2735509"/>
            <a:ext cx="2538864" cy="25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/>
          <p:nvPr/>
        </p:nvSpPr>
        <p:spPr>
          <a:xfrm rot="-253930">
            <a:off x="137249" y="1024892"/>
            <a:ext cx="4442683" cy="388373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„Predrasuda je unaprijed donesen sud ili mišljenje o nečemu što se dovoljno ne poznaje niti se temeljito i kritički proučilo,  odnosno prije iskustva.“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Koja je posljedica predrasuda?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Predrasude su uvredljive. Prije svega, koriste se kako bi se prema nekome nepravično postupalo. Predrasude ljude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lišavaju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mogućnosti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da pokažu ko su i šta su sposobni postići.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Šta možemo uraditi protiv predrasuda?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Predrasude teško izumiru i zbog toga se teško nositi s njima. Ali nema potrebe gubiti nadu: niko nije rođen s predrasudama. One se nauče i stoga se mogu i rušiti.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952E3DD-DDB8-C5B8-6683-4AED01BD7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9C32DAE-0B6F-BDF4-A855-089CEE6AF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955" y="677569"/>
            <a:ext cx="4932091" cy="45906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ACD02E6-83E5-B858-BC5D-0BD576A7E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7984">
            <a:off x="5082591" y="1402212"/>
            <a:ext cx="3316605" cy="286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/>
          <p:nvPr/>
        </p:nvSpPr>
        <p:spPr>
          <a:xfrm rot="-253930">
            <a:off x="137249" y="1024892"/>
            <a:ext cx="4442683" cy="388373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Neprijateljski ili negativan stav prema prepoznatljivoj grupi ljudi, koji se zasniva isključivo na njihovu članstvu u toj grupi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Dominantna emocionalna komponenta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Uglavnom negativni osjećaji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• mržnja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• gađenje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strah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• nelagoda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Doživljaj ugrožene – fizičke ili vrijednosti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Zaštitno ili obrambeno </a:t>
            </a:r>
            <a:r>
              <a:rPr lang="bs-Latn-B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ponašanje</a:t>
            </a:r>
            <a:endParaRPr kumimoji="0" lang="bs-Latn-BA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952E3DD-DDB8-C5B8-6683-4AED01BD7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9C32DAE-0B6F-BDF4-A855-089CEE6AF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955" y="677569"/>
            <a:ext cx="4932091" cy="4590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B35A55-9AE9-DE5A-291E-C83CE464357E}"/>
              </a:ext>
            </a:extLst>
          </p:cNvPr>
          <p:cNvSpPr txBox="1"/>
          <p:nvPr/>
        </p:nvSpPr>
        <p:spPr>
          <a:xfrm rot="21358297">
            <a:off x="4823460" y="1412738"/>
            <a:ext cx="460629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bs-Latn-BA" dirty="0"/>
          </a:p>
          <a:p>
            <a:pPr algn="just"/>
            <a:r>
              <a:rPr lang="bs-Latn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VRSTE STEREOTIPA I PREDRASUDA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s-Latn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rasne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s-Latn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etničke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s-Latn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religijske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s-Latn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temeljene na dobi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s-Latn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rodne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s-Latn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temelju seksualne orijentacije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s-Latn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profesionalne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s-Latn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0671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/>
          <p:nvPr/>
        </p:nvSpPr>
        <p:spPr>
          <a:xfrm rot="-253930">
            <a:off x="138319" y="959486"/>
            <a:ext cx="4496424" cy="404150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lang="bs-Latn-BA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DISKRIMINACIJA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s-Latn-BA" i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OTVORENA ILI DIREKTNA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s-Latn-BA" i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PRIKRIVENA ILI SUPTILNA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Izravni ili "otvoreni" čin koji ima za cilj nejednako postupanje/pristup dobrima i uslugama … prema pojedincu ili grupi na temelju grupne pripadnosti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namjerni oblik diskriminacije, pri čemu je </a:t>
            </a:r>
            <a:r>
              <a:rPr lang="bs-Latn-B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počinitelj</a:t>
            </a: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svjestan svojih postupaka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uključuje očite ili izravne diskriminatorne postupke</a:t>
            </a:r>
            <a:endParaRPr kumimoji="0" lang="bs-Latn-BA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952E3DD-DDB8-C5B8-6683-4AED01BD7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9C32DAE-0B6F-BDF4-A855-089CEE6AF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955" y="677569"/>
            <a:ext cx="4932091" cy="4590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3FDFF-0370-48CE-25F5-DBBBE4859B5C}"/>
              </a:ext>
            </a:extLst>
          </p:cNvPr>
          <p:cNvSpPr txBox="1"/>
          <p:nvPr/>
        </p:nvSpPr>
        <p:spPr>
          <a:xfrm rot="21279682">
            <a:off x="4830303" y="1145225"/>
            <a:ext cx="3822466" cy="32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Suptilni ili pasivni diskriminatorni akti, često prikriveni racionalnim ili nediskriminacijskim razlozima. Ta se djela mogu činiti namjerno ili nenamjerno; u tom slučaju mogu biti posljedica podsvjesnih uvjerenja </a:t>
            </a:r>
            <a:r>
              <a:rPr lang="bs-Latn-B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počinitelja</a:t>
            </a: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ponašanje</a:t>
            </a: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 jasno vidljivo, ali se često ne primjećuje, jer je usklađeno s prihvaćenim društvenim normama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može biti i verbalno i ponašajno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7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4E7308-04AA-22C0-ED4A-4E800EB8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</a:p>
        </p:txBody>
      </p:sp>
      <p:sp>
        <p:nvSpPr>
          <p:cNvPr id="5" name="Nasmiješeno lice 4">
            <a:extLst>
              <a:ext uri="{FF2B5EF4-FFF2-40B4-BE49-F238E27FC236}">
                <a16:creationId xmlns:a16="http://schemas.microsoft.com/office/drawing/2014/main" id="{CB06E6EC-632F-DDD2-B8A5-8153D97824D3}"/>
              </a:ext>
            </a:extLst>
          </p:cNvPr>
          <p:cNvSpPr/>
          <p:nvPr/>
        </p:nvSpPr>
        <p:spPr>
          <a:xfrm>
            <a:off x="6286500" y="1642222"/>
            <a:ext cx="617220" cy="664205"/>
          </a:xfrm>
          <a:prstGeom prst="smileyFace">
            <a:avLst/>
          </a:prstGeom>
          <a:solidFill>
            <a:srgbClr val="FF99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E222CB0-17BE-B962-ADB8-5667AAE63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/>
          <p:nvPr/>
        </p:nvSpPr>
        <p:spPr>
          <a:xfrm rot="-253875">
            <a:off x="4700253" y="1435360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 rot="240484">
            <a:off x="240073" y="1234536"/>
            <a:ext cx="4196293" cy="332256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bs-Latn-BA" sz="1600" dirty="0">
                <a:latin typeface="Baskerville Old Face" panose="02020602080505020303" pitchFamily="18" charset="0"/>
              </a:rPr>
              <a:t>Riječ komunikacija etimološki dolazi od latinske riječi </a:t>
            </a:r>
            <a:r>
              <a:rPr lang="bs-Latn-BA" sz="1600" dirty="0" err="1">
                <a:latin typeface="Baskerville Old Face" panose="02020602080505020303" pitchFamily="18" charset="0"/>
              </a:rPr>
              <a:t>communicare</a:t>
            </a:r>
            <a:r>
              <a:rPr lang="bs-Latn-BA" sz="1600" dirty="0">
                <a:latin typeface="Baskerville Old Face" panose="02020602080505020303" pitchFamily="18" charset="0"/>
              </a:rPr>
              <a:t> – saopštavati, saopštiti priopćenje, učiniti nekoga sudionikom i  dijeljenje. </a:t>
            </a:r>
            <a:r>
              <a:rPr lang="bs-Latn-BA" sz="1600" b="1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Komunikacija je dinamički i složen procesu kojem ljudi šalju i primaju verbalne i neverbalne poruke da bi razumjeli i da bi njih razumjeli.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s-Latn-BA" sz="1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Kao i svako umijeće, i komunikacija traži naše cjelovito biće, naše misli, osjećaje, energiju i naše djelovanje</a:t>
            </a:r>
            <a:r>
              <a:rPr lang="bs-Latn-BA" sz="1600" dirty="0">
                <a:latin typeface="Baskerville Old Face" panose="02020602080505020303" pitchFamily="18" charset="0"/>
              </a:rPr>
              <a:t>.</a:t>
            </a:r>
            <a:br>
              <a:rPr lang="bs-Latn-BA" sz="1400" dirty="0">
                <a:latin typeface="Baskerville Old Face" panose="02020602080505020303" pitchFamily="18" charset="0"/>
              </a:rPr>
            </a:br>
            <a:endParaRPr dirty="0"/>
          </a:p>
        </p:txBody>
      </p:sp>
      <p:sp>
        <p:nvSpPr>
          <p:cNvPr id="152" name="Google Shape;152;p22"/>
          <p:cNvSpPr txBox="1"/>
          <p:nvPr/>
        </p:nvSpPr>
        <p:spPr>
          <a:xfrm rot="240484">
            <a:off x="192017" y="1310509"/>
            <a:ext cx="488494" cy="139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4E468B0-724E-1651-1D8F-DBC2B4AFB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0" cy="83515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EF3339F-3658-7DC1-095B-B6E1CC5E0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610" y="1580767"/>
            <a:ext cx="3763746" cy="2728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 rot="-156123">
            <a:off x="2250094" y="1287515"/>
            <a:ext cx="4546388" cy="37061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164142" y="1428944"/>
            <a:ext cx="4986000" cy="3360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 rot="-468310">
            <a:off x="2239176" y="1012479"/>
            <a:ext cx="4696076" cy="3485077"/>
            <a:chOff x="2238927" y="1158111"/>
            <a:chExt cx="4573783" cy="3211293"/>
          </a:xfrm>
        </p:grpSpPr>
        <p:sp>
          <p:nvSpPr>
            <p:cNvPr id="68" name="Google Shape;68;p14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 txBox="1"/>
            <p:nvPr/>
          </p:nvSpPr>
          <p:spPr>
            <a:xfrm rot="243006">
              <a:off x="2575231" y="1315893"/>
              <a:ext cx="4103147" cy="127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i="1" dirty="0">
                <a:solidFill>
                  <a:srgbClr val="A2C4C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 rot="243161">
              <a:off x="2238927" y="2689052"/>
              <a:ext cx="4461356" cy="638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highlight>
                    <a:srgbClr val="6FA8DC"/>
                  </a:highlight>
                  <a:latin typeface="Lato"/>
                  <a:ea typeface="Lato"/>
                  <a:cs typeface="Lato"/>
                  <a:sym typeface="Lato"/>
                </a:rPr>
                <a:t>”</a:t>
              </a:r>
              <a:endParaRPr sz="1200" dirty="0">
                <a:solidFill>
                  <a:schemeClr val="lt1"/>
                </a:solidFill>
                <a:highlight>
                  <a:srgbClr val="6FA8DC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" name="Google Shape;69;p14">
              <a:extLst>
                <a:ext uri="{FF2B5EF4-FFF2-40B4-BE49-F238E27FC236}">
                  <a16:creationId xmlns:a16="http://schemas.microsoft.com/office/drawing/2014/main" id="{3822C083-A32F-ED9B-A2E5-6F4C7807A80A}"/>
                </a:ext>
              </a:extLst>
            </p:cNvPr>
            <p:cNvSpPr txBox="1"/>
            <p:nvPr/>
          </p:nvSpPr>
          <p:spPr>
            <a:xfrm rot="243006">
              <a:off x="2705527" y="1474091"/>
              <a:ext cx="4103147" cy="127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i="1" dirty="0">
                <a:solidFill>
                  <a:srgbClr val="A2C4C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01CE6136-6C9A-E5D0-6E66-7E4EFB5AB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702"/>
            <a:ext cx="9143999" cy="83534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956340F-19BC-7950-CBB1-41E5DA9B6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166" y="823461"/>
            <a:ext cx="5735783" cy="3965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20"/>
          <p:cNvGrpSpPr/>
          <p:nvPr/>
        </p:nvGrpSpPr>
        <p:grpSpPr>
          <a:xfrm rot="237397">
            <a:off x="256011" y="974864"/>
            <a:ext cx="4196030" cy="3621955"/>
            <a:chOff x="2474075" y="1158675"/>
            <a:chExt cx="4196100" cy="3282300"/>
          </a:xfrm>
        </p:grpSpPr>
        <p:sp>
          <p:nvSpPr>
            <p:cNvPr id="132" name="Google Shape;132;p20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 txBox="1"/>
            <p:nvPr/>
          </p:nvSpPr>
          <p:spPr>
            <a:xfrm rot="366">
              <a:off x="3162755" y="3864839"/>
              <a:ext cx="28185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5400FF60-3F40-D453-8FD9-307E7BFBB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727AB69-634C-2119-4814-82DF75EAC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777" y="939641"/>
            <a:ext cx="4877223" cy="4396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1A5CA7-CCDA-7276-E6A0-DE639B995FB9}"/>
              </a:ext>
            </a:extLst>
          </p:cNvPr>
          <p:cNvSpPr txBox="1"/>
          <p:nvPr/>
        </p:nvSpPr>
        <p:spPr>
          <a:xfrm>
            <a:off x="2034540" y="939641"/>
            <a:ext cx="532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Predrasude o komunikaciji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1394A-FFEA-5FFA-6594-BD22D755E069}"/>
              </a:ext>
            </a:extLst>
          </p:cNvPr>
          <p:cNvSpPr txBox="1"/>
          <p:nvPr/>
        </p:nvSpPr>
        <p:spPr>
          <a:xfrm>
            <a:off x="4806842" y="1585624"/>
            <a:ext cx="36909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TAČNO: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Vještine komunikacije se mogu </a:t>
            </a:r>
            <a:r>
              <a:rPr kumimoji="0" lang="bs-Latn-B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naučiti</a:t>
            </a: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Najčešće se komunicira neverbalnim znakovima.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Komunikacija nije niti svemoćna niti potpuno nemoćna.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Nemoguće je bez neverbalne komunikacije.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Komunikacija nije uvijek pod našom kontrolom.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1A027-D3C0-E1A6-E097-749F8B4A0C47}"/>
              </a:ext>
            </a:extLst>
          </p:cNvPr>
          <p:cNvSpPr txBox="1"/>
          <p:nvPr/>
        </p:nvSpPr>
        <p:spPr>
          <a:xfrm>
            <a:off x="646159" y="1669566"/>
            <a:ext cx="35145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NETAČNO: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Svi znaju komunicirati.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Komunicira se riječima.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Komunikacija je svemoćna.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Komunikacija je nemoćna.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Komunikaciju je moguće izbjeći.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418AB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Komunikacija je svjestan akt.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539A3A93-C6A6-2216-D909-C1DE84679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689" y="4375373"/>
            <a:ext cx="783441" cy="58477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4EF39AD-079C-F6E5-3B0B-1D9FB7CE1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05" y="939641"/>
            <a:ext cx="830316" cy="6459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 rot="-5639218">
            <a:off x="674263" y="2677990"/>
            <a:ext cx="2023597" cy="258095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 rot="628498">
            <a:off x="4273465" y="1225590"/>
            <a:ext cx="4551151" cy="35419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Nenasilje je prirodno ljudsko stanje, a nasilnim </a:t>
            </a:r>
            <a:r>
              <a:rPr kumimoji="0" lang="bs-Latn-BA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ponašanjem</a:t>
            </a:r>
            <a:r>
              <a:rPr kumimoji="0" lang="bs-Latn-B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čovjek gubi svoja humana obilježja i time primarno najviše šteti samome sebi. U svojoj  knjizi „</a:t>
            </a:r>
            <a:r>
              <a:rPr kumimoji="0" lang="bs-Latn-BA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Nenasilna komunikacija</a:t>
            </a:r>
            <a:r>
              <a:rPr kumimoji="0" lang="bs-Latn-B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bs-Latn-BA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jezik života“ </a:t>
            </a:r>
            <a:r>
              <a:rPr kumimoji="0" lang="bs-Latn-B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američki psiholog i aktivist </a:t>
            </a:r>
            <a:r>
              <a:rPr kumimoji="0" lang="bs-Latn-BA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Marshall</a:t>
            </a:r>
            <a:r>
              <a:rPr kumimoji="0" lang="bs-Latn-B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bs-Latn-BA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Rosenberg</a:t>
            </a:r>
            <a:r>
              <a:rPr kumimoji="0" lang="bs-Latn-B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bs-Latn-B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(1934. – 2015.) zalaže se za tip komunikacije koji može pomoći u rješavanju sukoba, </a:t>
            </a:r>
            <a:r>
              <a:rPr kumimoji="0" lang="bs-Latn-BA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omogućiti</a:t>
            </a:r>
            <a:r>
              <a:rPr kumimoji="0" lang="bs-Latn-B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suglasnost i dogovor te je još naziva </a:t>
            </a:r>
            <a:r>
              <a:rPr kumimoji="0" lang="bs-Latn-B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asertivnom komunikacijom.</a:t>
            </a:r>
          </a:p>
        </p:txBody>
      </p:sp>
      <p:sp>
        <p:nvSpPr>
          <p:cNvPr id="84" name="Google Shape;84;p15"/>
          <p:cNvSpPr txBox="1"/>
          <p:nvPr/>
        </p:nvSpPr>
        <p:spPr>
          <a:xfrm rot="-239455">
            <a:off x="3287182" y="4065885"/>
            <a:ext cx="2818870" cy="55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AE8728A-5B88-BC16-8378-F5B38348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6"/>
            <a:ext cx="9144000" cy="83515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94D799C-7C71-F305-10F4-381249CBB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00" y="633911"/>
            <a:ext cx="3149459" cy="259712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5983022-E6AC-A34A-A258-25CC7779A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6270">
            <a:off x="-206672" y="2726243"/>
            <a:ext cx="4197054" cy="2665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00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 rot="345949">
            <a:off x="559328" y="994834"/>
            <a:ext cx="3555362" cy="39966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Kultura govora ne podrazumijeva samo dobar odabir i valjanu upotrebu jezičkih sredstava, već i sposobnost da se ona vješto i prikladno upotrebe tako da se postigne što bolji </a:t>
            </a:r>
            <a:r>
              <a:rPr kumimoji="0" lang="bs-Latn-BA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efekat</a:t>
            </a:r>
            <a:r>
              <a:rPr kumimoji="0" lang="bs-Latn-B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Poznavanje komunikacijskih i jezičkih normi dio je komunikacijske kompetencije.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Jezička kultura (poznavanje jezika)        govorna kultura (kultura </a:t>
            </a:r>
            <a:r>
              <a:rPr kumimoji="0" lang="bs-Latn-BA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izražavanja</a:t>
            </a:r>
            <a:r>
              <a:rPr kumimoji="0" lang="bs-Latn-B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tabLst/>
              <a:defRPr/>
            </a:pPr>
            <a:r>
              <a:rPr kumimoji="0" lang="bs-Latn-B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Kultura govora objedinjuje jezičku kulturu i govornu kulturu.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11E2C64-351E-12CA-A48A-26174269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5124"/>
            <a:ext cx="9144000" cy="83515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6141DD0-49E8-EB11-ECCB-F7E328B79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3672">
            <a:off x="4599460" y="684281"/>
            <a:ext cx="4286293" cy="475487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5BD8244-A8B4-A15F-9891-DEA7408CF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117" y="1314449"/>
            <a:ext cx="290322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00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 rot="224975">
            <a:off x="173795" y="1005064"/>
            <a:ext cx="3948084" cy="387227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/>
              <a:buNone/>
              <a:tabLst/>
              <a:defRPr/>
            </a:pPr>
            <a:r>
              <a:rPr kumimoji="0" lang="bs-Latn-B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Asertivna komunikacija</a:t>
            </a:r>
            <a:r>
              <a:rPr kumimoji="0" lang="bs-Latn-B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je vrsta komunikacije koju </a:t>
            </a:r>
            <a:r>
              <a:rPr kumimoji="0" lang="bs-Latn-BA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karakteriše</a:t>
            </a:r>
            <a:r>
              <a:rPr kumimoji="0" lang="bs-Latn-B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otvoreno i direktno </a:t>
            </a:r>
            <a:r>
              <a:rPr kumimoji="0" lang="bs-Latn-BA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izražavanje</a:t>
            </a:r>
            <a:r>
              <a:rPr kumimoji="0" lang="bs-Latn-B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</a:t>
            </a:r>
            <a:r>
              <a:rPr kumimoji="0" lang="bs-Latn-B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misli i osjećaja</a:t>
            </a:r>
            <a:r>
              <a:rPr kumimoji="0" lang="bs-Latn-B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vezanih za temu razgovora bez </a:t>
            </a:r>
            <a:r>
              <a:rPr kumimoji="0" lang="bs-Latn-BA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kršenja</a:t>
            </a:r>
            <a:r>
              <a:rPr kumimoji="0" lang="bs-Latn-B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prava druge osobe. Osim toga, asertivnu komunikaciju karakterizira česta upotreba </a:t>
            </a:r>
            <a:r>
              <a:rPr kumimoji="0" lang="bs-Latn-B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„Ja poruka".</a:t>
            </a:r>
            <a:endParaRPr kumimoji="0" lang="bs-Latn-B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11E2C64-351E-12CA-A48A-26174269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5124"/>
            <a:ext cx="9144000" cy="83515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6141DD0-49E8-EB11-ECCB-F7E328B79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3672">
            <a:off x="4069561" y="684942"/>
            <a:ext cx="5355630" cy="4754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F7A3A7-8D09-ED91-9536-636A2CE0244B}"/>
              </a:ext>
            </a:extLst>
          </p:cNvPr>
          <p:cNvSpPr txBox="1"/>
          <p:nvPr/>
        </p:nvSpPr>
        <p:spPr>
          <a:xfrm rot="295095">
            <a:off x="4690703" y="555506"/>
            <a:ext cx="4184245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bs-Latn-BA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s-Latn-B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s-Latn-BA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s-Latn-B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Asertivna komunikacija-karakteristike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aktivno slušanje (gledanje u oči i pokazivanje razumijevanja i osjećaja),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jasno i direktno </a:t>
            </a:r>
            <a:r>
              <a:rPr lang="bs-Latn-BA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iznošenje</a:t>
            </a: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sopstvenih stavova i </a:t>
            </a:r>
            <a:r>
              <a:rPr lang="bs-Latn-BA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osećanja</a:t>
            </a: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koristeći "ja" poruke,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predlaganje rješenja,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poštovanje sagovornika,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pozitivno </a:t>
            </a:r>
            <a:r>
              <a:rPr lang="bs-Latn-BA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izražavanje</a:t>
            </a: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pritužbi (kritika),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komplimenti sagovorniku,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spremnost na kompromis,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spremnost na </a:t>
            </a:r>
            <a:r>
              <a:rPr lang="bs-Latn-BA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izvinjenje</a:t>
            </a: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kada se napravi greška,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kontrolu negativnih </a:t>
            </a:r>
            <a:r>
              <a:rPr lang="bs-Latn-BA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osećanja</a:t>
            </a:r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bs-Latn-B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Dugoročno, ovaj stil komunikacije dovodi do </a:t>
            </a:r>
            <a:r>
              <a:rPr lang="bs-Latn-B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osjećaja poštovanja, povećanog samopoštovanja i </a:t>
            </a:r>
            <a:r>
              <a:rPr lang="bs-Latn-BA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poboljšanja</a:t>
            </a:r>
            <a:r>
              <a:rPr lang="bs-Latn-B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odnosa s drugima</a:t>
            </a:r>
          </a:p>
          <a:p>
            <a:pPr algn="l"/>
            <a:endParaRPr lang="bs-Latn-BA" sz="1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vijezda: s 5 krakova 7">
            <a:extLst>
              <a:ext uri="{FF2B5EF4-FFF2-40B4-BE49-F238E27FC236}">
                <a16:creationId xmlns:a16="http://schemas.microsoft.com/office/drawing/2014/main" id="{A91192C9-2F8E-6A68-3360-C702A5DF290C}"/>
              </a:ext>
            </a:extLst>
          </p:cNvPr>
          <p:cNvSpPr/>
          <p:nvPr/>
        </p:nvSpPr>
        <p:spPr>
          <a:xfrm>
            <a:off x="1399837" y="1284600"/>
            <a:ext cx="1286213" cy="835152"/>
          </a:xfrm>
          <a:prstGeom prst="star5">
            <a:avLst/>
          </a:prstGeom>
          <a:ln>
            <a:solidFill>
              <a:srgbClr val="FF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Oblačić s mislima: oblak 8">
            <a:extLst>
              <a:ext uri="{FF2B5EF4-FFF2-40B4-BE49-F238E27FC236}">
                <a16:creationId xmlns:a16="http://schemas.microsoft.com/office/drawing/2014/main" id="{86DC6895-1B94-1A3B-F3DC-78A11DA1DEEB}"/>
              </a:ext>
            </a:extLst>
          </p:cNvPr>
          <p:cNvSpPr/>
          <p:nvPr/>
        </p:nvSpPr>
        <p:spPr>
          <a:xfrm>
            <a:off x="1108710" y="3783330"/>
            <a:ext cx="1680210" cy="434340"/>
          </a:xfrm>
          <a:prstGeom prst="cloudCallout">
            <a:avLst/>
          </a:prstGeom>
          <a:ln>
            <a:solidFill>
              <a:srgbClr val="FF99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5040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00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D473EB-0A4A-D396-9569-CE7DA63B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" y="8393"/>
            <a:ext cx="9144000" cy="835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02A6FC-01B1-2324-B8D5-0ED2DAB4F4A7}"/>
              </a:ext>
            </a:extLst>
          </p:cNvPr>
          <p:cNvSpPr txBox="1"/>
          <p:nvPr/>
        </p:nvSpPr>
        <p:spPr>
          <a:xfrm>
            <a:off x="2068831" y="2863106"/>
            <a:ext cx="4914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https://www.youtube.com/watch?v=CqKqTiqHbFA</a:t>
            </a:r>
            <a:endParaRPr kumimoji="0" lang="bs-Latn-B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Oblačić s mislima: oblak 4">
            <a:extLst>
              <a:ext uri="{FF2B5EF4-FFF2-40B4-BE49-F238E27FC236}">
                <a16:creationId xmlns:a16="http://schemas.microsoft.com/office/drawing/2014/main" id="{07A5CE1E-C66B-098F-C021-44B2A05C6180}"/>
              </a:ext>
            </a:extLst>
          </p:cNvPr>
          <p:cNvSpPr/>
          <p:nvPr/>
        </p:nvSpPr>
        <p:spPr>
          <a:xfrm>
            <a:off x="3188970" y="851938"/>
            <a:ext cx="2686050" cy="1494514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0" y="0"/>
            <a:ext cx="9144000" cy="2569176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E2D277-6357-A98A-2843-94D69CE45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124"/>
            <a:ext cx="9144000" cy="473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6B636-465E-F7C0-19DB-DF723B4BB8ED}"/>
              </a:ext>
            </a:extLst>
          </p:cNvPr>
          <p:cNvSpPr txBox="1"/>
          <p:nvPr/>
        </p:nvSpPr>
        <p:spPr>
          <a:xfrm>
            <a:off x="0" y="1291591"/>
            <a:ext cx="9143998" cy="6914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b="1" kern="12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b="1" kern="12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b="1" kern="12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lang="bs-Latn-BA" b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O K R A T O V A       T R I    S I T 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Jednog dana Sokrat  je sreo poznanika koji mu je rekao: Znaš li šta sam upravo čuo o tvom prijatelju?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- Samo trenutak - zaustavio ga je Sokrat. - Prije nego što mi bilo šta kažeš, želio bih da napraviš kratak test. Ime mu je "Test tri sita"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- "Test tri sita"?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To je - nastavi Sokrat. - Prije nego što mi budeš govorio o mom prijatelju, možda bi bilo dobro da razmisliš o tome šta mi želiš reći i propustiš svoje riječi kroz posebna sita. Zato se i zove "Test tri sita".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- Prvo sito je sito istine. Jesi li sasvim siguran da je to što želiš da mi </a:t>
            </a:r>
            <a:r>
              <a:rPr kumimoji="0" lang="bs-Latn-B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ispričaš</a:t>
            </a:r>
            <a:r>
              <a:rPr kumimoji="0" lang="bs-Latn-B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bs-Latn-B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rgbClr val="418AB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istina</a:t>
            </a: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- Ne - odgovori čovjek, u stvari, upravo sam čuo i...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sz="1200" kern="1200" dirty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sz="1200" kern="1200" dirty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sz="1200" kern="1200" dirty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sz="1200" kern="1200" dirty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sz="1200" kern="1200" dirty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sz="1200" kern="1200" dirty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sz="1200" kern="1200" dirty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lang="bs-Latn-BA" sz="1200" kern="1200" dirty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kumimoji="0" lang="bs-Latn-B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Wingdings 3" charset="2"/>
              <a:buNone/>
              <a:tabLst/>
              <a:defRPr/>
            </a:pPr>
            <a:endParaRPr kumimoji="0" lang="bs-Latn-BA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Oblačić s mislima: oblak 6">
            <a:extLst>
              <a:ext uri="{FF2B5EF4-FFF2-40B4-BE49-F238E27FC236}">
                <a16:creationId xmlns:a16="http://schemas.microsoft.com/office/drawing/2014/main" id="{C640BA67-91D2-3010-11E6-3CED7D5DC996}"/>
              </a:ext>
            </a:extLst>
          </p:cNvPr>
          <p:cNvSpPr/>
          <p:nvPr/>
        </p:nvSpPr>
        <p:spPr>
          <a:xfrm>
            <a:off x="3451860" y="560070"/>
            <a:ext cx="3348990" cy="14859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1163</Words>
  <Application>Microsoft Office PowerPoint</Application>
  <PresentationFormat>Prikaz na ekranu (16:9)</PresentationFormat>
  <Paragraphs>121</Paragraphs>
  <Slides>16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Lato</vt:lpstr>
      <vt:lpstr>Baskerville Old Face</vt:lpstr>
      <vt:lpstr>Wingdings 3</vt:lpstr>
      <vt:lpstr>Wingdings</vt:lpstr>
      <vt:lpstr>Lato Light</vt:lpstr>
      <vt:lpstr>Simple Light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Alma</cp:lastModifiedBy>
  <cp:revision>4</cp:revision>
  <cp:lastPrinted>2023-02-26T17:14:22Z</cp:lastPrinted>
  <dcterms:modified xsi:type="dcterms:W3CDTF">2023-02-28T15:58:50Z</dcterms:modified>
</cp:coreProperties>
</file>